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75" r:id="rId4"/>
    <p:sldId id="265" r:id="rId5"/>
    <p:sldId id="276" r:id="rId6"/>
    <p:sldId id="285" r:id="rId7"/>
    <p:sldId id="286" r:id="rId8"/>
    <p:sldId id="278" r:id="rId9"/>
    <p:sldId id="279" r:id="rId10"/>
    <p:sldId id="280" r:id="rId11"/>
    <p:sldId id="281" r:id="rId12"/>
    <p:sldId id="282" r:id="rId13"/>
    <p:sldId id="28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3399"/>
    <a:srgbClr val="F2F7D7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BF61-5DFE-4E1D-B89B-76FAC3A4035B}" type="datetimeFigureOut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AEA8-1D4B-4A3A-9955-EFED6828B8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591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009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6186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67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61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95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7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057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509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48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52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30BE-A71F-4560-8B89-2CB9B7CA4676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E3E5F-00BB-42DB-91ED-2DF8C95DE2C7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BCA6-AC9B-411D-B923-1CF815C2CDEE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3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2E6E-04B6-40E2-89E6-E131C6F3E144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2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D90-1FB2-432B-9AE5-09A053254F39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626E4-A8EB-44F9-80ED-B94894616AE2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6031-E1DE-4B15-AE1B-37D7C318BDBE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9C8C-C6BA-4A0C-97AC-49034912B0DD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9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46C5-DF82-4388-8683-9F143826A597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EE5E-F755-43D1-9E6C-1D9DE9C0031A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C3A2-BFC2-4A3F-A274-7C71F00CDD35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6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5CEAB-C538-4EE1-B571-DEB2009EF38B}" type="datetime1">
              <a:rPr lang="ko-KR" altLang="en-US" smtClean="0"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6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QIfzwqryPp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107504" y="1998968"/>
            <a:ext cx="4176464" cy="233411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82125" y="5924302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2018.02.06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.(9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호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KaiTi" panose="02010609060101010101" pitchFamily="49" charset="-122"/>
              <a:ea typeface="KBIZ한마음고딕 B" panose="020205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66212"/>
              </p:ext>
            </p:extLst>
          </p:nvPr>
        </p:nvGraphicFramePr>
        <p:xfrm>
          <a:off x="4825008" y="2204864"/>
          <a:ext cx="3456384" cy="345660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959667643"/>
                    </a:ext>
                  </a:extLst>
                </a:gridCol>
              </a:tblGrid>
              <a:tr h="75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/>
                        <a:t>1. </a:t>
                      </a:r>
                      <a:r>
                        <a:rPr lang="ko-KR" altLang="en-US" sz="1600" kern="1200" dirty="0" err="1" smtClean="0"/>
                        <a:t>키네틱</a:t>
                      </a:r>
                      <a:r>
                        <a:rPr lang="en-US" altLang="ko-KR" sz="1600" kern="1200" dirty="0" smtClean="0"/>
                        <a:t> </a:t>
                      </a:r>
                      <a:r>
                        <a:rPr lang="ko-KR" altLang="en-US" sz="1600" kern="1200" dirty="0" smtClean="0"/>
                        <a:t>도입</a:t>
                      </a:r>
                      <a:r>
                        <a:rPr lang="en-US" altLang="ko-KR" sz="1600" kern="1200" dirty="0" smtClean="0"/>
                        <a:t> </a:t>
                      </a:r>
                      <a:r>
                        <a:rPr lang="ko-KR" altLang="en-US" sz="1600" kern="1200" dirty="0" smtClean="0"/>
                        <a:t>소식 </a:t>
                      </a:r>
                      <a:endParaRPr lang="ko-KR" altLang="en-US" sz="16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035656"/>
                  </a:ext>
                </a:extLst>
              </a:tr>
              <a:tr h="757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altLang="ko-KR" sz="1600" kern="1200" dirty="0" err="1" smtClean="0">
                          <a:solidFill>
                            <a:schemeClr val="tx1"/>
                          </a:solidFill>
                        </a:rPr>
                        <a:t>DBpia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</a:rPr>
                        <a:t>논문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</a:rPr>
                        <a:t>_4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</a:rPr>
                        <a:t>차산업혁명과 예술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70385"/>
                  </a:ext>
                </a:extLst>
              </a:tr>
              <a:tr h="673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</a:rPr>
                        <a:t>콘텐츠 소개 </a:t>
                      </a:r>
                      <a:r>
                        <a:rPr lang="en-US" altLang="ko-KR" sz="1600" kern="1200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600" kern="1200" dirty="0" smtClean="0">
                          <a:solidFill>
                            <a:schemeClr val="tx1"/>
                          </a:solidFill>
                        </a:rPr>
                        <a:t>교수학습 지원센터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336139"/>
                  </a:ext>
                </a:extLst>
              </a:tr>
              <a:tr h="5890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새로 정리된 책 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432981"/>
                  </a:ext>
                </a:extLst>
              </a:tr>
              <a:tr h="6794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교수 서평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</a:rPr>
                        <a:t>영상학부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 조상 교수 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73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42596" y="598579"/>
            <a:ext cx="1969164" cy="5261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교수 서평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6" y="1398028"/>
            <a:ext cx="3528391" cy="2623311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301926" y="4294622"/>
            <a:ext cx="3960440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&lt;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블레이드 러너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&gt;, &lt;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블레이드 러너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2049&gt;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라는 제목으로 영화화 되어 철학이 있는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SF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영화로 잘 알려진 미국의 필립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K.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딕의 원작소설이다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1982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저주받은 걸작으로 흥행에 실패한 이후 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감독판과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파이널 컷으로 전설이 된 이 영화를 나는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572000" y="1196497"/>
            <a:ext cx="4266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여 차례나 감상하고 난 후에야 이 소설을 읽게 되었다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소설과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영화는 같은 줄기이면서 서로 다른 꽃을 피우고 있는 나무와 같다는 생각을 준다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2019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핵전쟁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지구가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황폐해지자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식민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행성이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개척되고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인간과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흡사한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복제인간인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안드로이드를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만드는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과학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문명을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시대적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배경으로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하고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최종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세계대전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사람들은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방사능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낙진으로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뒤덮여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불모지가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된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지구를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떠나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화성으로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이주하며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노예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복제인간인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안드로이드를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거느리고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살아간다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영화에서는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인간과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같은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능력과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사고방식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그리고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신체적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조건을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갖춘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노동력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제공을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위한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인간의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대체품으로서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“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리플리컨트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”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라는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이름으로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불리운다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ko-KR" altLang="en-US" sz="1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20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42596" y="598579"/>
            <a:ext cx="1969164" cy="5261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교수 서평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9" y="1373327"/>
            <a:ext cx="410445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어느 날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지구로 도망 온 안드로이드를 사냥하는 형사 릭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데커드는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인간과 다르지 않은 인간보다 더 인간다운 안드로이드들을 만나면서 혼란에 빠진다는 내용으로 전개된다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책의 제목에서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전기양이란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주인공이 살고 있는 지구의 환경이 진짜 동물은 거의 사라지고 전기로 키워지는 가짜 양을 의미하는데 그들의 꿈은 살아있는 동물을 소유하는 것이다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521954"/>
            <a:ext cx="4114799" cy="20097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644008" y="1035899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&lt;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인간보다 더 인간답게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 책이 우리에게 주는 중요한 질문들은 첫 번째로 인간이란 무엇인가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어떤 특징으로 인간을 인간이라 규정할 수 있는가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두 번째로는 현실이란 무엇이고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가상세계란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무엇인가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머셔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교라는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집단적 체험에서는 영화 매트릭스에서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가상세계로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접속하는 장면을 떠오르게 한다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현실 속에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가상세계가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곧바로 구현이 되는 것이다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일본 애니메이션 공각기동대의 모티브가 되기도 한 이 소설은 인간의 정체성을 묻는다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딕은 초능력과 로봇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우주여행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외계인과 같은 기존의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SF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소재와는 다른 암울한 미래상과 인간이 겪는 정체성의 혼란을 그리며 끊임없이 인간성의 본질을 추구해왔다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그는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생명과 존재에 대한 이야기를 하고 있는 것이다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64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42596" y="598579"/>
            <a:ext cx="1969164" cy="5261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교수 서평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6" y="1631980"/>
            <a:ext cx="3336032" cy="3336032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267200" y="995674"/>
            <a:ext cx="4572000" cy="52213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필립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K.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딕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(Philip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k.dick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1928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시카고 출생으로 불안한 유년시절을 보냈으며 성인이 된 이후에도 안전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강박증에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시달리며 마약중독과 다섯 번의 이혼을 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1952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 전업 작가로 출발하여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36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편의 장편소설과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100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여편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이상의 단편소설을 발표했다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안드로이드는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전기양의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꿈을 꾸는가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?]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&lt;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블레이드 러너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&gt;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 처음 영화화 되지만 완성을 보지 못하고 뇌졸중으로 쓰러져 심장마비로 세상을 떠났다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endParaRPr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그의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소설은 토탈 리콜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페이첵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마이너리티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리포트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임포스터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컨트롤러등의 영화로 재탄생하면서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할리우드가 가장 사랑하는 작가 중 하나로 손꼽히고 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1962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년에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[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높은 성의 사내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]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로 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‘</a:t>
            </a:r>
            <a:r>
              <a:rPr lang="ko-K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휴고상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’을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수상했다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1983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년에는 세계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3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대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SF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문학상인 그의 이름을 딴 ‘필립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K.</a:t>
            </a:r>
            <a:r>
              <a:rPr lang="ko-KR" alt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딕상’이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제정되었다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82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377836" y="1575123"/>
            <a:ext cx="4176464" cy="233411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5148064" y="1484784"/>
            <a:ext cx="3672408" cy="439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발행           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서울예술대학교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예술정보센터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센터장 예술창작 </a:t>
            </a:r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기초학부</a:t>
            </a:r>
            <a:endParaRPr lang="en-US" altLang="ko-K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</a:t>
            </a:r>
            <a:r>
              <a:rPr lang="ko-KR" alt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백형찬교수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발행일           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2018.2.6</a:t>
            </a:r>
          </a:p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발행호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9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7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2638" y="764704"/>
            <a:ext cx="2745226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경험플랫폼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_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키네틱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도입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2638" y="1419442"/>
            <a:ext cx="3969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다매체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다채널 시대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새로운 정보유통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플랫폼의 일환으로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예술정보센터에 </a:t>
            </a:r>
            <a:r>
              <a:rPr lang="ko-KR" alt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키네틱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아트가 설치되었다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제작과 설치는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ATEC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센터장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김호동교수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과의 협업으로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진행되었으며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영상학부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김정환 외래교수 주도로  디지털아트과 학생들이 작업에 참여하여 완성하였다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천을 덧씌운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대형구조물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위에 모터가  움직임을 만들고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다양한 영상콘텐츠가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교체 상영되는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형식이다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함초롬돋움" panose="020B0604000101010101" pitchFamily="50" charset="-127"/>
              </a:rPr>
              <a:t>. 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1057" y="1790648"/>
            <a:ext cx="4628643" cy="363738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67544" y="6050732"/>
            <a:ext cx="3602359" cy="410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참여학생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영상학부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최혜정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외 </a:t>
            </a:r>
            <a:r>
              <a:rPr lang="en-US" altLang="ko-K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r>
              <a:rPr lang="ko-KR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명</a:t>
            </a:r>
            <a:endParaRPr lang="ko-KR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921497" y="5986190"/>
            <a:ext cx="3667761" cy="2818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/>
              <a:t>작품명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모호한 경계</a:t>
            </a:r>
            <a:r>
              <a:rPr lang="en-US" altLang="ko-KR" sz="1400" dirty="0" smtClean="0"/>
              <a:t>_</a:t>
            </a:r>
            <a:r>
              <a:rPr lang="ko-KR" altLang="en-US" sz="1400" dirty="0" smtClean="0"/>
              <a:t>움직임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4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02638" y="764704"/>
            <a:ext cx="2745226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키네틱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아트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2638" y="1460614"/>
            <a:ext cx="425739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공기의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흐름이나 형태의 구조에 따라 상하좌우로 움직이며 형태에서 미묘한 변화를 보이는 모빌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(mobile)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은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키네틱아트의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일부이다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또한 넓게는 시각적으로만 움직이는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옵아트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'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도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키네틱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아트의 범주에 포함되며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최근에는 빛 그 자체를 소재로 하는 라이트 아트와 결부되기도 한다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대표적인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키네틱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아트 작가로는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나움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가보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알렉산더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칼더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장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팅게리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야코브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아감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빅토르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바자렐리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조지 리키 등이 있다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지식백과사전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altLang="ko-KR" sz="1400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9876"/>
            <a:ext cx="3435846" cy="4581128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076056" y="5949280"/>
            <a:ext cx="3528392" cy="2818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/>
              <a:t>예술정보센터 입구에 설치된 </a:t>
            </a:r>
            <a:r>
              <a:rPr lang="ko-KR" altLang="en-US" sz="1400" dirty="0" err="1" smtClean="0"/>
              <a:t>키네틱아트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96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2558" y="671028"/>
            <a:ext cx="423145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DBPia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최신 논문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_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산업혁명과 예술 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8" y="1303140"/>
            <a:ext cx="7239000" cy="507682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412558" y="1303140"/>
            <a:ext cx="7327794" cy="51501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044406" y="5805264"/>
            <a:ext cx="2989312" cy="916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원문 보시는 방법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센터 홈페이지 로그인</a:t>
            </a:r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후 </a:t>
            </a:r>
            <a:endParaRPr lang="en-US" altLang="ko-KR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DBpia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선택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혹은 </a:t>
            </a: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통합검색창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이용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468" y="5377011"/>
            <a:ext cx="8572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2558" y="671028"/>
            <a:ext cx="4159442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DBPia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최신 논문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_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산업혁명과 예술 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2558" y="1303140"/>
            <a:ext cx="7327794" cy="51501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1334210"/>
            <a:ext cx="7124700" cy="5038725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044297" y="5665181"/>
            <a:ext cx="2989312" cy="916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원문 보시는 방법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센터 홈페이지 로그인</a:t>
            </a:r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후 </a:t>
            </a:r>
            <a:endParaRPr lang="en-US" altLang="ko-KR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ko-KR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ko-K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DBpia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선택 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혹은 </a:t>
            </a:r>
            <a:r>
              <a:rPr lang="ko-KR" alt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통합검색창</a:t>
            </a:r>
            <a:r>
              <a:rPr lang="ko-KR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이용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934" y="5132919"/>
            <a:ext cx="8286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2558" y="671028"/>
            <a:ext cx="3367354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소개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_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교수학습지원센터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2558" y="1303140"/>
            <a:ext cx="7327794" cy="51501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9552" y="1418066"/>
            <a:ext cx="7488832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endParaRPr lang="en-US" altLang="ko-KR" sz="1200" b="1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200" b="1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ko-KR" altLang="en-US" sz="1200" b="1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0030" indent="-240030" algn="just" fontAlgn="base">
              <a:lnSpc>
                <a:spcPct val="180000"/>
              </a:lnSpc>
            </a:pPr>
            <a:r>
              <a:rPr lang="en-US" altLang="ko-KR" sz="1200" kern="0" dirty="0" smtClean="0">
                <a:solidFill>
                  <a:schemeClr val="accent3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차 산업혁명 시대와 관련하여 교육 패러다임 변화가 국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내외적으로 어떻게 일어나고 있는지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endParaRPr lang="en-US" altLang="ko-KR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0030" indent="-240030" algn="just" fontAlgn="base">
              <a:lnSpc>
                <a:spcPct val="180000"/>
              </a:lnSpc>
            </a:pP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그리고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대학 교육이 어떤 방향으로 적응하고 발전해 나가야하는지에 대한 다큐멘터리입니다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특히</a:t>
            </a:r>
            <a:endParaRPr lang="en-US" altLang="ko-KR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0030" indent="-240030" algn="just" fontAlgn="base">
              <a:lnSpc>
                <a:spcPct val="180000"/>
              </a:lnSpc>
            </a:pP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미네르바 스쿨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카네기 </a:t>
            </a:r>
            <a:r>
              <a:rPr lang="ko-KR" altLang="en-US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멜런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대학교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난양 </a:t>
            </a:r>
            <a:r>
              <a:rPr lang="ko-KR" altLang="en-US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이공대학교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등의 사례를 통해 ‘창의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융합’과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‘</a:t>
            </a: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공유</a:t>
            </a:r>
            <a:r>
              <a:rPr lang="en-US" altLang="ko-KR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협업</a:t>
            </a: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’</a:t>
            </a:r>
            <a:endParaRPr lang="en-US" altLang="ko-KR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0030" indent="-240030" algn="just" fontAlgn="base">
              <a:lnSpc>
                <a:spcPct val="180000"/>
              </a:lnSpc>
            </a:pP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의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교육 방향성을 강조하는 내용은 우리 대학이 추구하는 교육 지표 중 하나인 ‘연계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순환</a:t>
            </a:r>
            <a:r>
              <a:rPr lang="en-US" altLang="ko-KR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·</a:t>
            </a:r>
            <a:r>
              <a:rPr lang="ko-KR" altLang="en-US" sz="12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통합’과도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12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0030" indent="-240030" algn="just" fontAlgn="base">
              <a:lnSpc>
                <a:spcPct val="180000"/>
              </a:lnSpc>
            </a:pPr>
            <a:r>
              <a:rPr lang="ko-KR" altLang="en-US" sz="12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관련 </a:t>
            </a:r>
            <a:r>
              <a:rPr lang="ko-KR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있음을 확인하실 수 있습니다</a:t>
            </a:r>
            <a:r>
              <a:rPr lang="en-US" altLang="ko-KR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  <a:endParaRPr lang="ko-KR" altLang="en-US" sz="1200" kern="0" dirty="0">
              <a:solidFill>
                <a:schemeClr val="tx1">
                  <a:lumMod val="75000"/>
                  <a:lumOff val="2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78323"/>
              </p:ext>
            </p:extLst>
          </p:nvPr>
        </p:nvGraphicFramePr>
        <p:xfrm>
          <a:off x="584730" y="1573137"/>
          <a:ext cx="6983449" cy="207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10922058"/>
                    </a:ext>
                  </a:extLst>
                </a:gridCol>
                <a:gridCol w="3935449">
                  <a:extLst>
                    <a:ext uri="{9D8B030D-6E8A-4147-A177-3AD203B41FA5}">
                      <a16:colId xmlns:a16="http://schemas.microsoft.com/office/drawing/2014/main" val="1574886927"/>
                    </a:ext>
                  </a:extLst>
                </a:gridCol>
              </a:tblGrid>
              <a:tr h="2071887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EBS </a:t>
                      </a:r>
                      <a:r>
                        <a:rPr lang="ko-KR" altLang="en-US" sz="1200" b="0" kern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다큐프라임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endParaRPr lang="en-US" altLang="ko-KR" sz="1200" b="0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&lt;4</a:t>
                      </a:r>
                      <a:r>
                        <a:rPr lang="ko-KR" altLang="en-US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차 산업혁명 시대 </a:t>
                      </a:r>
                      <a:r>
                        <a:rPr lang="ko-KR" altLang="en-US" sz="1200" b="1" kern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교육대혁명</a:t>
                      </a:r>
                      <a:r>
                        <a:rPr lang="en-US" altLang="ko-KR" sz="1200" b="1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&gt; 2017</a:t>
                      </a:r>
                      <a:endParaRPr lang="ko-KR" altLang="en-US" sz="1200" b="1" kern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fontAlgn="base" latinLnBrk="0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1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부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: AI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와 인간의 공존은 가능한가</a:t>
                      </a: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2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부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: 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평가의 틀을 깨라</a:t>
                      </a: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3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부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: 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대학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변해야 산다</a:t>
                      </a: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*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예술정보센터 소장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 (001 E16</a:t>
                      </a:r>
                      <a:r>
                        <a:rPr lang="ko-KR" altLang="en-US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교 </a:t>
                      </a:r>
                      <a:r>
                        <a:rPr lang="en-US" altLang="ko-KR" sz="12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DV)</a:t>
                      </a:r>
                      <a:endParaRPr lang="ko-KR" altLang="en-US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07236"/>
                  </a:ext>
                </a:extLst>
              </a:tr>
            </a:tbl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32" y="1874353"/>
            <a:ext cx="2923264" cy="16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12558" y="671028"/>
            <a:ext cx="3439362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콘텐츠 소개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_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교수학습지원센터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12558" y="1303140"/>
            <a:ext cx="7327794" cy="51501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420670" y="1340249"/>
            <a:ext cx="7327794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80000"/>
              </a:lnSpc>
            </a:pPr>
            <a:r>
              <a:rPr lang="en-US" altLang="ko-KR" sz="1100" b="1" kern="0" dirty="0" smtClean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1100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just" fontAlgn="base">
              <a:lnSpc>
                <a:spcPct val="180000"/>
              </a:lnSpc>
            </a:pPr>
            <a:endParaRPr lang="en-US" altLang="ko-KR" sz="1100" kern="0" dirty="0" smtClean="0">
              <a:solidFill>
                <a:srgbClr val="000000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243840" indent="-243840" algn="just" fontAlgn="base">
              <a:lnSpc>
                <a:spcPct val="180000"/>
              </a:lnSpc>
            </a:pPr>
            <a:r>
              <a:rPr lang="en-US" altLang="ko-KR" sz="1100" kern="0" dirty="0" smtClean="0">
                <a:solidFill>
                  <a:schemeClr val="accent3">
                    <a:lumMod val="50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 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심리학자이자 창의성 교육 전문가인 최인수 교수의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차 산업혁명 시대에 필요한 교육과 인재상에 대한 특강입니다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본 특강에서 최인수 교수는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차 산업혁명 시대에 맞이할 변화에 대응하여 창의성과 연결성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그리고 정서지능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(EQ)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을 함양할 수 있는 방향으로의 교육 패러다임 변화를 강조하고 있으며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나아가 창의적 인간성 함양이 무엇인지 구체적으로 알려주고 있습니다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특히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2015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년 이후 우리나라 교육 기조인 ‘창의융합교육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(STEAM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교육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en-US" altLang="ko-KR" sz="11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Science·Technology·Engineering·Arts·Mathematics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)’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의 한 단면을 소개하고 있습니다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즉 미술 분야인 점묘법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(Pointillism)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에서의 빛과 색채 교육은 </a:t>
            </a:r>
            <a:r>
              <a:rPr lang="ko-KR" altLang="en-US" sz="11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무대조명에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적용하여 공연예술과 함께할 수 있으며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디지털카메라로 표현하는 기술과도 함께하여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3D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영화나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LED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디스플레이로 제작하는 등 과학 영역과 함께하는 결합 교육이 가능함을 예시하고 있습니다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이렇듯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차 산업혁명 시대에서는 여러 분야를 결합해 가르쳐 시너지 효과를 내고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흥미 유발을 통한 교육적 성취 극대화를 모색해야 합니다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 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본 특강을 통해 </a:t>
            </a:r>
            <a:r>
              <a:rPr lang="en-US" altLang="ko-KR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차 산업혁명 시대에 필요한 예술 교육의 지향점과 인재상에 대한 통찰에 도움을 받으시길 바랍니다</a:t>
            </a:r>
            <a:r>
              <a:rPr lang="en-US" altLang="ko-KR" sz="11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  <a:endParaRPr lang="ko-KR" altLang="en-US" sz="1100" kern="0" dirty="0">
              <a:solidFill>
                <a:schemeClr val="accent3">
                  <a:lumMod val="50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0746"/>
              </p:ext>
            </p:extLst>
          </p:nvPr>
        </p:nvGraphicFramePr>
        <p:xfrm>
          <a:off x="456446" y="1348124"/>
          <a:ext cx="7139889" cy="193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317">
                  <a:extLst>
                    <a:ext uri="{9D8B030D-6E8A-4147-A177-3AD203B41FA5}">
                      <a16:colId xmlns:a16="http://schemas.microsoft.com/office/drawing/2014/main" val="4110522402"/>
                    </a:ext>
                  </a:extLst>
                </a:gridCol>
                <a:gridCol w="2888572">
                  <a:extLst>
                    <a:ext uri="{9D8B030D-6E8A-4147-A177-3AD203B41FA5}">
                      <a16:colId xmlns:a16="http://schemas.microsoft.com/office/drawing/2014/main" val="4072419996"/>
                    </a:ext>
                  </a:extLst>
                </a:gridCol>
              </a:tblGrid>
              <a:tr h="193059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플라톤아카데미</a:t>
                      </a:r>
                      <a:r>
                        <a:rPr lang="en-US" altLang="ko-KR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TV </a:t>
                      </a: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en-US" altLang="ko-KR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&lt;</a:t>
                      </a:r>
                      <a:r>
                        <a:rPr lang="ko-KR" altLang="en-US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심리학</a:t>
                      </a:r>
                      <a:r>
                        <a:rPr lang="en-US" altLang="ko-KR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lang="ko-KR" altLang="en-US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인간을 말하다 </a:t>
                      </a:r>
                      <a:r>
                        <a:rPr lang="en-US" altLang="ko-KR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: </a:t>
                      </a:r>
                      <a:r>
                        <a:rPr lang="ko-KR" altLang="en-US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창의성을 위한 </a:t>
                      </a:r>
                      <a:r>
                        <a:rPr lang="ko-KR" altLang="en-US" sz="1200" b="1" kern="0" dirty="0" err="1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긍정심리</a:t>
                      </a:r>
                      <a:r>
                        <a:rPr lang="en-US" altLang="ko-KR" sz="1200" b="1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&gt; 2017</a:t>
                      </a:r>
                      <a:endParaRPr lang="ko-KR" altLang="en-US" sz="1200" b="1" kern="0" dirty="0" smtClean="0">
                        <a:solidFill>
                          <a:srgbClr val="000000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en-US" altLang="ko-KR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ko-KR" altLang="en-US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최인수 교수</a:t>
                      </a:r>
                      <a:r>
                        <a:rPr lang="en-US" altLang="ko-KR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</a:t>
                      </a:r>
                      <a:r>
                        <a:rPr lang="ko-KR" altLang="en-US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성균관대학교 아동청소년학과</a:t>
                      </a:r>
                      <a:r>
                        <a:rPr lang="en-US" altLang="ko-KR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</a:t>
                      </a:r>
                      <a:endParaRPr lang="ko-KR" altLang="en-US" sz="1200" b="0" kern="0" dirty="0" smtClean="0">
                        <a:solidFill>
                          <a:srgbClr val="000000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보기</a:t>
                      </a:r>
                      <a:r>
                        <a:rPr lang="en-US" altLang="ko-KR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: </a:t>
                      </a:r>
                      <a:r>
                        <a:rPr lang="ko-KR" altLang="en-US" sz="1200" b="0" kern="0" dirty="0" err="1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유투브</a:t>
                      </a:r>
                      <a:r>
                        <a:rPr lang="en-US" altLang="ko-KR" sz="1200" b="0" kern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en-US" altLang="ko-KR" sz="1200" b="0" u="sng" kern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HY중고딕" panose="02030600000101010101" pitchFamily="18" charset="-127"/>
                          <a:ea typeface="HY중고딕" panose="02030600000101010101" pitchFamily="18" charset="-127"/>
                          <a:hlinkClick r:id="rId4"/>
                        </a:rPr>
                        <a:t>https://youtu.be/QIfzwqryPpA</a:t>
                      </a:r>
                      <a:r>
                        <a:rPr lang="en-US" altLang="ko-KR" sz="1200" b="0" kern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 </a:t>
                      </a:r>
                    </a:p>
                    <a:p>
                      <a:pPr algn="just" fontAlgn="base">
                        <a:lnSpc>
                          <a:spcPct val="180000"/>
                        </a:lnSpc>
                      </a:pPr>
                      <a:r>
                        <a:rPr lang="ko-KR" altLang="en-US" sz="1200" b="0" kern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또는 </a:t>
                      </a:r>
                      <a:r>
                        <a:rPr lang="ko-KR" altLang="en-US" sz="1200" b="0" kern="0" dirty="0" smtClean="0">
                          <a:solidFill>
                            <a:srgbClr val="000000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슬라이드 쇼 상태에서 옆의 이미지 클릭</a:t>
                      </a:r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847577"/>
                  </a:ext>
                </a:extLst>
              </a:tr>
            </a:tbl>
          </a:graphicData>
        </a:graphic>
      </p:graphicFrame>
      <p:pic>
        <p:nvPicPr>
          <p:cNvPr id="17" name="그림 1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307" y="1483637"/>
            <a:ext cx="2538416" cy="17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39552" y="612100"/>
            <a:ext cx="1800200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새로 정리된 책 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48476"/>
            <a:ext cx="6105525" cy="14001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816" y="2951162"/>
            <a:ext cx="6029325" cy="132397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628" y="4627863"/>
            <a:ext cx="5981700" cy="137160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683568" y="1340768"/>
            <a:ext cx="7056784" cy="4819031"/>
          </a:xfrm>
          <a:prstGeom prst="rect">
            <a:avLst/>
          </a:prstGeom>
          <a:noFill/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9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32053088" descr="EMB000015e82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-2951163"/>
            <a:ext cx="1874837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442596" y="598579"/>
            <a:ext cx="1969164" cy="5261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교수 서평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88" y="1400095"/>
            <a:ext cx="2441308" cy="40554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직사각형 8"/>
          <p:cNvSpPr/>
          <p:nvPr/>
        </p:nvSpPr>
        <p:spPr>
          <a:xfrm>
            <a:off x="471234" y="3427826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조 상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영상학부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교수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5536" y="2230477"/>
            <a:ext cx="50379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소설과 영화 두개의 꽃</a:t>
            </a:r>
            <a:r>
              <a:rPr lang="en-US" altLang="ko-K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,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 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 </a:t>
            </a:r>
          </a:p>
          <a:p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안드로이드는 </a:t>
            </a:r>
            <a:r>
              <a:rPr lang="ko-KR" alt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전기양의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꿈을 꾸는가</a:t>
            </a: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?</a:t>
            </a:r>
            <a:r>
              <a:rPr lang="ko-KR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 </a:t>
            </a:r>
            <a:r>
              <a: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 </a:t>
            </a:r>
          </a:p>
          <a:p>
            <a:r>
              <a:rPr lang="en-US" altLang="ko-KR" sz="1600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Do </a:t>
            </a:r>
            <a:r>
              <a:rPr lang="en-US" altLang="ko-KR" sz="1600" dirty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Androids Dream of Electric sheep</a:t>
            </a:r>
            <a:r>
              <a:rPr lang="en-US" altLang="ko-KR" sz="1600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?</a:t>
            </a:r>
            <a:r>
              <a:rPr lang="ko-KR" altLang="en-US" sz="1600" dirty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 </a:t>
            </a:r>
          </a:p>
          <a:p>
            <a:r>
              <a:rPr lang="ko-KR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함초롬바탕" panose="02030604000101010101" pitchFamily="18" charset="-127"/>
              </a:rPr>
              <a:t>﻿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84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</TotalTime>
  <Words>893</Words>
  <Application>Microsoft Office PowerPoint</Application>
  <PresentationFormat>화면 슬라이드 쇼(4:3)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HY중고딕</vt:lpstr>
      <vt:lpstr>KaiTi</vt:lpstr>
      <vt:lpstr>KBIZ한마음고딕 B</vt:lpstr>
      <vt:lpstr>맑은 고딕</vt:lpstr>
      <vt:lpstr>함초롬돋움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임신애</dc:creator>
  <cp:lastModifiedBy>임신애</cp:lastModifiedBy>
  <cp:revision>214</cp:revision>
  <dcterms:created xsi:type="dcterms:W3CDTF">2014-06-09T00:57:09Z</dcterms:created>
  <dcterms:modified xsi:type="dcterms:W3CDTF">2018-02-06T09:41:44Z</dcterms:modified>
</cp:coreProperties>
</file>