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BF61-5DFE-4E1D-B89B-76FAC3A4035B}" type="datetimeFigureOut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BAEA8-1D4B-4A3A-9955-EFED6828B8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6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6C91-0506-4E7B-909B-C57ACE20AD23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92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FB90-9CAD-47D8-BE9B-97993F3BECC2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EEBA-3A95-41C1-904F-20593F36D25F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38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DB96-3CEB-40C7-B364-7B5BB85FD624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28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0838-40CE-4A24-B57E-797645E86E9B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74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E991-4138-4C3A-AD4B-8A45C46E951F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18A6-4DD0-470F-99AC-72CA2E3931D4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22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7452-98F8-463C-B79A-11F75166D575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9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86F8-3129-4031-BBA6-98B66C081448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5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5DD4-F359-4D81-BF52-C8D5CC083F4F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1D9C-89F8-489A-9063-EF0B97E50479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64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953CC-5FAB-4661-A182-AFF6416CD3A2}" type="datetime1">
              <a:rPr lang="ko-KR" altLang="en-US" smtClean="0"/>
              <a:t>2016-07-28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6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49915" b="53693"/>
          <a:stretch/>
        </p:blipFill>
        <p:spPr>
          <a:xfrm>
            <a:off x="2699792" y="1988840"/>
            <a:ext cx="4480897" cy="2504255"/>
          </a:xfrm>
        </p:spPr>
      </p:pic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771800" y="4365104"/>
            <a:ext cx="43204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2016.07.28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612" y="1282500"/>
            <a:ext cx="540464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이미지 활용     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66835"/>
            <a:ext cx="5833640" cy="3437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07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612" y="1282500"/>
            <a:ext cx="540464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이미지 활용     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700808"/>
            <a:ext cx="5915025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612" y="1282500"/>
            <a:ext cx="540464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이미지 활용    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676223"/>
            <a:ext cx="5953125" cy="356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9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612" y="1282500"/>
            <a:ext cx="540464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이미지 활용       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772816"/>
            <a:ext cx="5981700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2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612" y="1282500"/>
            <a:ext cx="540464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이미지 활용       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916832"/>
            <a:ext cx="5972175" cy="355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1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612" y="1282500"/>
            <a:ext cx="540464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이미지 활용       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67870"/>
            <a:ext cx="5904656" cy="34482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5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1340768"/>
            <a:ext cx="5726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디지털 </a:t>
            </a:r>
            <a:r>
              <a:rPr lang="ko-KR" altLang="en-US" dirty="0" err="1" smtClean="0"/>
              <a:t>컨텐츠는</a:t>
            </a:r>
            <a:r>
              <a:rPr lang="ko-KR" altLang="en-US" dirty="0" smtClean="0"/>
              <a:t> 수업과 연구 목적으로 자유롭게 이용하실 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좋은 </a:t>
            </a:r>
            <a:r>
              <a:rPr lang="ko-KR" altLang="en-US" dirty="0" err="1" smtClean="0"/>
              <a:t>컨텐츠의</a:t>
            </a:r>
            <a:r>
              <a:rPr lang="ko-KR" altLang="en-US" dirty="0" smtClean="0"/>
              <a:t> 활용을 </a:t>
            </a:r>
            <a:r>
              <a:rPr lang="ko-KR" altLang="en-US" dirty="0" err="1" smtClean="0"/>
              <a:t>부탁드리며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학생들에게도 안내하여 많이 활용할 수 있도록 해주시기 바랍니다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 ^^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예술정보센터 </a:t>
            </a:r>
            <a:endParaRPr lang="en-US" altLang="ko-KR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4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49915" b="53693"/>
          <a:stretch/>
        </p:blipFill>
        <p:spPr>
          <a:xfrm>
            <a:off x="159787" y="548680"/>
            <a:ext cx="3678997" cy="2056094"/>
          </a:xfrm>
        </p:spPr>
      </p:pic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9592" y="2824777"/>
            <a:ext cx="293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신규서비스</a:t>
            </a:r>
            <a:r>
              <a:rPr lang="en-US" altLang="ko-KR" sz="1600" b="1" dirty="0"/>
              <a:t>_ </a:t>
            </a:r>
            <a:r>
              <a:rPr lang="en-US" altLang="ko-KR" sz="1600" b="1" dirty="0" err="1"/>
              <a:t>Artstor</a:t>
            </a:r>
            <a:r>
              <a:rPr lang="ko-KR" altLang="en-US" sz="1600" b="1" dirty="0" smtClean="0"/>
              <a:t> </a:t>
            </a:r>
            <a:endParaRPr lang="ko-KR" alt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0177" y="3270009"/>
            <a:ext cx="4138938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200" kern="0" dirty="0" smtClean="0">
                <a:solidFill>
                  <a:srgbClr val="000000"/>
                </a:solidFill>
              </a:rPr>
              <a:t>세계적인 박물관 미술관 소장 자료를 디지털 </a:t>
            </a:r>
            <a:r>
              <a:rPr lang="ko-KR" altLang="en-US" sz="1200" kern="0" dirty="0" err="1" smtClean="0">
                <a:solidFill>
                  <a:srgbClr val="000000"/>
                </a:solidFill>
              </a:rPr>
              <a:t>컨텐츠로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 제공하는 데이터 베이스인 </a:t>
            </a:r>
            <a:r>
              <a:rPr lang="en-US" altLang="ko-KR" sz="1200" kern="0" dirty="0" err="1" smtClean="0">
                <a:solidFill>
                  <a:srgbClr val="000000"/>
                </a:solidFill>
              </a:rPr>
              <a:t>Artstor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가 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7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월부터 신규 서비스 되고 있습니다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. 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건축 회화 사진 일러스트 패션 </a:t>
            </a:r>
            <a:r>
              <a:rPr lang="ko-KR" altLang="en-US" sz="1200" kern="0" dirty="0" err="1" smtClean="0">
                <a:solidFill>
                  <a:srgbClr val="000000"/>
                </a:solidFill>
              </a:rPr>
              <a:t>쥬얼리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 등 광범위한 시각 예술 분야 </a:t>
            </a:r>
            <a:r>
              <a:rPr lang="ko-KR" altLang="en-US" sz="1200" kern="0" dirty="0" err="1" smtClean="0">
                <a:solidFill>
                  <a:srgbClr val="000000"/>
                </a:solidFill>
              </a:rPr>
              <a:t>컨텐츠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 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200</a:t>
            </a:r>
            <a:r>
              <a:rPr lang="ko-KR" altLang="en-US" sz="1200" kern="0" dirty="0" err="1" smtClean="0">
                <a:solidFill>
                  <a:srgbClr val="000000"/>
                </a:solidFill>
              </a:rPr>
              <a:t>여만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 건을 제공하는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,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이미지 분야 최대의 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DB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입니다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. 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이화여대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, </a:t>
            </a:r>
            <a:r>
              <a:rPr lang="ko-KR" altLang="en-US" sz="1200" kern="0" dirty="0" err="1" smtClean="0">
                <a:solidFill>
                  <a:srgbClr val="000000"/>
                </a:solidFill>
              </a:rPr>
              <a:t>한예종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.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하버드 등 유수의 대학에서 구독 중으로 품질검증이 된 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DB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입니다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. </a:t>
            </a:r>
          </a:p>
          <a:p>
            <a:pPr algn="just" fontAlgn="base">
              <a:lnSpc>
                <a:spcPct val="160000"/>
              </a:lnSpc>
            </a:pPr>
            <a:endParaRPr lang="en-US" altLang="ko-KR" sz="1200" kern="0" dirty="0" smtClean="0">
              <a:solidFill>
                <a:srgbClr val="000000"/>
              </a:solidFill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200" b="1" kern="0" dirty="0" smtClean="0">
                <a:solidFill>
                  <a:srgbClr val="000000"/>
                </a:solidFill>
              </a:rPr>
              <a:t>교육목적에 </a:t>
            </a:r>
            <a:r>
              <a:rPr lang="ko-KR" altLang="en-US" sz="1200" b="1" kern="0" dirty="0">
                <a:solidFill>
                  <a:srgbClr val="000000"/>
                </a:solidFill>
              </a:rPr>
              <a:t>한해 저작권이 해결되어 있으며</a:t>
            </a:r>
            <a:r>
              <a:rPr lang="en-US" altLang="ko-KR" sz="1200" kern="0" dirty="0">
                <a:solidFill>
                  <a:srgbClr val="000000"/>
                </a:solidFill>
              </a:rPr>
              <a:t>, </a:t>
            </a:r>
            <a:r>
              <a:rPr lang="ko-KR" altLang="en-US" sz="1200" b="1" kern="0" dirty="0">
                <a:solidFill>
                  <a:srgbClr val="000000"/>
                </a:solidFill>
              </a:rPr>
              <a:t>다운로드 및 편집이 </a:t>
            </a:r>
            <a:r>
              <a:rPr lang="ko-KR" altLang="en-US" sz="1200" b="1" kern="0" dirty="0" smtClean="0">
                <a:solidFill>
                  <a:srgbClr val="000000"/>
                </a:solidFill>
              </a:rPr>
              <a:t>가능합니다</a:t>
            </a:r>
            <a:r>
              <a:rPr lang="en-US" altLang="ko-KR" sz="1200" b="1" kern="0" dirty="0" smtClean="0">
                <a:solidFill>
                  <a:srgbClr val="000000"/>
                </a:solidFill>
              </a:rPr>
              <a:t>.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구독 중이던  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CAMIO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를 대체하여 제공됩니다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. </a:t>
            </a:r>
            <a:endParaRPr lang="en-US" altLang="ko-KR" sz="1200" kern="0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90102" y="1124744"/>
            <a:ext cx="219624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  <a:latin typeface="+mj-lt"/>
              </a:rPr>
              <a:t>전세계 박물관</a:t>
            </a:r>
            <a:r>
              <a:rPr lang="en-US" altLang="ko-KR" sz="1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+mj-lt"/>
              </a:rPr>
              <a:t>미술관</a:t>
            </a:r>
            <a:r>
              <a:rPr lang="en-US" altLang="ko-KR" sz="1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+mj-lt"/>
              </a:rPr>
              <a:t>개인소장작품  </a:t>
            </a:r>
            <a:endParaRPr lang="ko-KR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0102" y="1772816"/>
            <a:ext cx="21962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+mj-lt"/>
              </a:rPr>
              <a:t>교육용 저작권 </a:t>
            </a:r>
            <a:r>
              <a:rPr lang="ko-KR" altLang="en-US" sz="1200" dirty="0" smtClean="0">
                <a:latin typeface="+mj-lt"/>
              </a:rPr>
              <a:t>해결된 </a:t>
            </a:r>
            <a:r>
              <a:rPr lang="en-US" altLang="ko-KR" sz="1200" dirty="0" smtClean="0">
                <a:latin typeface="+mj-lt"/>
              </a:rPr>
              <a:t>200</a:t>
            </a:r>
            <a:r>
              <a:rPr lang="ko-KR" altLang="en-US" sz="1200" dirty="0" smtClean="0">
                <a:latin typeface="+mj-lt"/>
              </a:rPr>
              <a:t>만 </a:t>
            </a:r>
            <a:r>
              <a:rPr lang="ko-KR" altLang="en-US" sz="1200" dirty="0" smtClean="0">
                <a:latin typeface="+mj-lt"/>
              </a:rPr>
              <a:t>건</a:t>
            </a:r>
            <a:r>
              <a:rPr lang="en-US" altLang="ko-KR" sz="1200" dirty="0" smtClean="0">
                <a:latin typeface="+mj-lt"/>
              </a:rPr>
              <a:t> </a:t>
            </a:r>
            <a:r>
              <a:rPr lang="ko-KR" altLang="en-US" sz="1200" dirty="0" smtClean="0">
                <a:latin typeface="+mj-lt"/>
              </a:rPr>
              <a:t>이상의 이미지 </a:t>
            </a:r>
            <a:r>
              <a:rPr lang="ko-KR" altLang="en-US" sz="1200" dirty="0" err="1" smtClean="0">
                <a:latin typeface="+mj-lt"/>
              </a:rPr>
              <a:t>컨텐츠</a:t>
            </a:r>
            <a:r>
              <a:rPr lang="ko-KR" altLang="en-US" sz="1200" dirty="0" smtClean="0">
                <a:latin typeface="+mj-lt"/>
              </a:rPr>
              <a:t> 데이터베이스 </a:t>
            </a:r>
            <a:r>
              <a:rPr lang="ko-KR" altLang="en-US" sz="1200" dirty="0" smtClean="0">
                <a:latin typeface="+mj-lt"/>
              </a:rPr>
              <a:t> </a:t>
            </a:r>
            <a:endParaRPr lang="ko-KR" altLang="en-US" sz="1200" dirty="0"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79804272" descr="EMB00001d84c1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761" y="2636912"/>
            <a:ext cx="45697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2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20" y="692696"/>
            <a:ext cx="346759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매년 업데이트 </a:t>
            </a:r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</a:t>
            </a:r>
            <a:r>
              <a:rPr lang="ko-KR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만 여건 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8328" y="693051"/>
            <a:ext cx="4088127" cy="830997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*Googling </a:t>
            </a:r>
            <a:r>
              <a:rPr lang="ko-KR" altLang="en-US" sz="1200" b="1" dirty="0" smtClean="0"/>
              <a:t>에 비해 탁월한 이미지 해상도와 정확한 </a:t>
            </a:r>
            <a:r>
              <a:rPr lang="ko-KR" altLang="en-US" sz="1200" b="1" dirty="0" smtClean="0"/>
              <a:t>검색</a:t>
            </a:r>
            <a:r>
              <a:rPr lang="en-US" altLang="ko-KR" sz="1200" b="1" dirty="0" smtClean="0"/>
              <a:t>, </a:t>
            </a:r>
            <a:r>
              <a:rPr lang="ko-KR" altLang="en-US" sz="1200" b="1" dirty="0" smtClean="0"/>
              <a:t>편리한 인터페이스</a:t>
            </a:r>
            <a:endParaRPr lang="en-US" altLang="ko-KR" sz="1200" b="1" dirty="0" smtClean="0"/>
          </a:p>
          <a:p>
            <a:endParaRPr lang="en-US" altLang="ko-KR" sz="1200" b="1" dirty="0"/>
          </a:p>
          <a:p>
            <a:r>
              <a:rPr lang="en-US" altLang="ko-KR" sz="1200" b="1" dirty="0" smtClean="0"/>
              <a:t>* </a:t>
            </a:r>
            <a:r>
              <a:rPr lang="ko-KR" altLang="en-US" sz="1200" b="1" dirty="0" smtClean="0"/>
              <a:t>개인 계정 생성을 통한 폴더 관리 가능 </a:t>
            </a:r>
            <a:endParaRPr lang="ko-KR" altLang="en-US" sz="1200" b="1" dirty="0"/>
          </a:p>
        </p:txBody>
      </p:sp>
      <p:sp>
        <p:nvSpPr>
          <p:cNvPr id="4" name="직사각형 3"/>
          <p:cNvSpPr/>
          <p:nvPr/>
        </p:nvSpPr>
        <p:spPr>
          <a:xfrm>
            <a:off x="249947" y="1133801"/>
            <a:ext cx="3816424" cy="2142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200" kern="0" dirty="0" smtClean="0">
                <a:solidFill>
                  <a:srgbClr val="000000"/>
                </a:solidFill>
              </a:rPr>
              <a:t>교육을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위해 세계적인 </a:t>
            </a:r>
            <a:r>
              <a:rPr lang="ko-KR" altLang="en-US" sz="1200" kern="0" dirty="0">
                <a:solidFill>
                  <a:srgbClr val="000000"/>
                </a:solidFill>
              </a:rPr>
              <a:t>박물관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,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작가</a:t>
            </a:r>
            <a:r>
              <a:rPr lang="en-US" altLang="ko-KR" sz="1200" kern="0" dirty="0">
                <a:solidFill>
                  <a:srgbClr val="000000"/>
                </a:solidFill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</a:rPr>
              <a:t>도서관</a:t>
            </a:r>
            <a:r>
              <a:rPr lang="en-US" altLang="ko-KR" sz="1200" kern="0" dirty="0">
                <a:solidFill>
                  <a:srgbClr val="000000"/>
                </a:solidFill>
              </a:rPr>
              <a:t>,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미술관 등에서 기부된 작품들과 </a:t>
            </a:r>
            <a:r>
              <a:rPr lang="en-US" altLang="ko-KR" sz="1200" kern="0" dirty="0" err="1" smtClean="0">
                <a:solidFill>
                  <a:srgbClr val="000000"/>
                </a:solidFill>
              </a:rPr>
              <a:t>Artstor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 </a:t>
            </a:r>
            <a:r>
              <a:rPr lang="en-US" altLang="ko-KR" sz="1200" kern="0" dirty="0">
                <a:solidFill>
                  <a:srgbClr val="000000"/>
                </a:solidFill>
              </a:rPr>
              <a:t>Production team</a:t>
            </a:r>
            <a:r>
              <a:rPr lang="ko-KR" altLang="en-US" sz="1200" kern="0" dirty="0">
                <a:solidFill>
                  <a:srgbClr val="000000"/>
                </a:solidFill>
              </a:rPr>
              <a:t>을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통한 자체 생산 등으로 </a:t>
            </a:r>
            <a:r>
              <a:rPr lang="ko-KR" altLang="en-US" sz="1200" kern="0" dirty="0">
                <a:solidFill>
                  <a:srgbClr val="000000"/>
                </a:solidFill>
              </a:rPr>
              <a:t>매년 </a:t>
            </a:r>
            <a:r>
              <a:rPr lang="en-US" altLang="ko-KR" sz="1200" kern="0" dirty="0">
                <a:solidFill>
                  <a:srgbClr val="000000"/>
                </a:solidFill>
              </a:rPr>
              <a:t>20</a:t>
            </a:r>
            <a:r>
              <a:rPr lang="ko-KR" altLang="en-US" sz="1200" kern="0" dirty="0">
                <a:solidFill>
                  <a:srgbClr val="000000"/>
                </a:solidFill>
              </a:rPr>
              <a:t>만 여 개의 디지털 이미지 업데이트 되고 있습니다</a:t>
            </a:r>
            <a:r>
              <a:rPr lang="en-US" altLang="ko-KR" sz="1200" kern="0" dirty="0">
                <a:solidFill>
                  <a:srgbClr val="000000"/>
                </a:solidFill>
              </a:rPr>
              <a:t>. </a:t>
            </a:r>
          </a:p>
          <a:p>
            <a:pPr algn="just" fontAlgn="base">
              <a:lnSpc>
                <a:spcPct val="160000"/>
              </a:lnSpc>
            </a:pPr>
            <a:endParaRPr lang="en-US" altLang="ko-KR" sz="1200" kern="0" dirty="0" smtClean="0">
              <a:solidFill>
                <a:srgbClr val="000000"/>
              </a:solidFill>
            </a:endParaRPr>
          </a:p>
          <a:p>
            <a:pPr algn="just" fontAlgn="base">
              <a:lnSpc>
                <a:spcPct val="160000"/>
              </a:lnSpc>
            </a:pPr>
            <a:r>
              <a:rPr lang="ko-KR" altLang="en-US" sz="1200" kern="0" dirty="0" smtClean="0">
                <a:solidFill>
                  <a:srgbClr val="000000"/>
                </a:solidFill>
              </a:rPr>
              <a:t>사진분야는 </a:t>
            </a:r>
            <a:r>
              <a:rPr lang="en-US" altLang="ko-KR" sz="1200" kern="0" dirty="0">
                <a:solidFill>
                  <a:srgbClr val="000000"/>
                </a:solidFill>
              </a:rPr>
              <a:t>magnum 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photos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가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포함되어 있습니다</a:t>
            </a:r>
            <a:r>
              <a:rPr lang="en-US" altLang="ko-KR" sz="1200" kern="0" dirty="0" smtClean="0">
                <a:solidFill>
                  <a:srgbClr val="000000"/>
                </a:solidFill>
              </a:rPr>
              <a:t>. </a:t>
            </a:r>
            <a:r>
              <a:rPr lang="ko-KR" altLang="en-US" sz="1200" kern="0" dirty="0" smtClean="0">
                <a:solidFill>
                  <a:srgbClr val="000000"/>
                </a:solidFill>
              </a:rPr>
              <a:t>  </a:t>
            </a:r>
            <a:endParaRPr lang="ko-KR" altLang="en-US" sz="1200" kern="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88169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예술정보센터 홈페이지 </a:t>
            </a:r>
            <a:r>
              <a:rPr lang="ko-KR" altLang="en-US" sz="1200" dirty="0" smtClean="0"/>
              <a:t>  디지털자료 </a:t>
            </a:r>
            <a:r>
              <a:rPr lang="ko-KR" altLang="en-US" sz="1200" dirty="0" smtClean="0"/>
              <a:t>아래 연동되어 </a:t>
            </a:r>
            <a:endParaRPr lang="en-US" altLang="ko-KR" sz="1200" dirty="0" smtClean="0"/>
          </a:p>
          <a:p>
            <a:r>
              <a:rPr lang="ko-KR" altLang="en-US" sz="1200" dirty="0" smtClean="0"/>
              <a:t>있습니다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로그인 하시면 </a:t>
            </a:r>
            <a:r>
              <a:rPr lang="ko-KR" altLang="en-US" sz="1200" b="1" dirty="0" err="1" smtClean="0"/>
              <a:t>교내외</a:t>
            </a:r>
            <a:r>
              <a:rPr lang="ko-KR" altLang="en-US" sz="1200" dirty="0" smtClean="0"/>
              <a:t> 이용이 가능합니다</a:t>
            </a:r>
            <a:r>
              <a:rPr lang="en-US" altLang="ko-KR" sz="1200" dirty="0" smtClean="0"/>
              <a:t>. </a:t>
            </a:r>
          </a:p>
          <a:p>
            <a:r>
              <a:rPr lang="en-US" altLang="ko-KR" sz="1200" dirty="0" smtClean="0"/>
              <a:t>(</a:t>
            </a:r>
            <a:r>
              <a:rPr lang="ko-KR" altLang="en-US" sz="1200" dirty="0" smtClean="0"/>
              <a:t>웹을 통한 </a:t>
            </a:r>
            <a:r>
              <a:rPr lang="ko-KR" altLang="en-US" sz="1200" dirty="0" err="1" smtClean="0"/>
              <a:t>모바일</a:t>
            </a:r>
            <a:r>
              <a:rPr lang="ko-KR" altLang="en-US" sz="1200" dirty="0" smtClean="0"/>
              <a:t> 이용도 가능</a:t>
            </a:r>
            <a:r>
              <a:rPr lang="en-US" altLang="ko-KR" sz="1200" dirty="0" smtClean="0"/>
              <a:t> )</a:t>
            </a:r>
            <a:endParaRPr lang="ko-KR" altLang="en-US" sz="1200" dirty="0"/>
          </a:p>
        </p:txBody>
      </p:sp>
      <p:sp>
        <p:nvSpPr>
          <p:cNvPr id="10" name="오른쪽 화살표 9"/>
          <p:cNvSpPr/>
          <p:nvPr/>
        </p:nvSpPr>
        <p:spPr>
          <a:xfrm>
            <a:off x="6228184" y="1988840"/>
            <a:ext cx="720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35376"/>
            <a:ext cx="5904656" cy="3514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788024" y="6165304"/>
            <a:ext cx="1152128" cy="216024"/>
          </a:xfrm>
          <a:prstGeom prst="rect">
            <a:avLst/>
          </a:prstGeom>
          <a:noFill/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5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606" y="1268760"/>
            <a:ext cx="346759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>
                    <a:lumMod val="95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사용법 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33550"/>
            <a:ext cx="6067425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9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343462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11558" y="1124744"/>
            <a:ext cx="346759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>
                    <a:lumMod val="95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사용법 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8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626246"/>
            <a:ext cx="346759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>
                    <a:lumMod val="95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기본 검색  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70" y="1844824"/>
            <a:ext cx="5850518" cy="3370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6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612" y="1282500"/>
            <a:ext cx="540464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>
                    <a:lumMod val="95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고급검색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(Advanced Search)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48" y="2132856"/>
            <a:ext cx="5631026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40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612" y="1282500"/>
            <a:ext cx="540464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>
                    <a:lumMod val="95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검색결과 보기   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47907"/>
            <a:ext cx="5616624" cy="3362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2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1612" y="1282500"/>
            <a:ext cx="5404643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600" b="1" dirty="0" err="1" smtClean="0">
                <a:solidFill>
                  <a:schemeClr val="bg1">
                    <a:lumMod val="95000"/>
                  </a:schemeClr>
                </a:solidFill>
              </a:rPr>
              <a:t>Artstor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사용법 </a:t>
            </a:r>
            <a:r>
              <a:rPr lang="en-US" altLang="ko-KR" sz="1600" b="1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ko-KR" altLang="en-US" sz="1600" b="1" dirty="0" smtClean="0">
                <a:solidFill>
                  <a:schemeClr val="bg1">
                    <a:lumMod val="95000"/>
                  </a:schemeClr>
                </a:solidFill>
              </a:rPr>
              <a:t>검색결과 저장    </a:t>
            </a:r>
            <a:endParaRPr lang="ko-KR" altLang="en-US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43138"/>
            <a:ext cx="5683547" cy="33539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2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365</Words>
  <Application>Microsoft Office PowerPoint</Application>
  <PresentationFormat>화면 슬라이드 쇼(4:3)</PresentationFormat>
  <Paragraphs>82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임신애</dc:creator>
  <cp:lastModifiedBy>임신애</cp:lastModifiedBy>
  <cp:revision>76</cp:revision>
  <dcterms:created xsi:type="dcterms:W3CDTF">2014-06-09T00:57:09Z</dcterms:created>
  <dcterms:modified xsi:type="dcterms:W3CDTF">2016-07-28T06:11:44Z</dcterms:modified>
</cp:coreProperties>
</file>