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0" r:id="rId3"/>
    <p:sldId id="258" r:id="rId4"/>
    <p:sldId id="262" r:id="rId5"/>
    <p:sldId id="263" r:id="rId6"/>
    <p:sldId id="264" r:id="rId7"/>
    <p:sldId id="266" r:id="rId8"/>
    <p:sldId id="267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ABF61-5DFE-4E1D-B89B-76FAC3A4035B}" type="datetimeFigureOut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4BAEA8-1D4B-4A3A-9955-EFED6828B8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166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4BAEA8-1D4B-4A3A-9955-EFED6828B861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727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8F4A8-3FF1-418C-A77D-F7CC71E8351D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792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4E029-793A-49AC-8A65-29375D4BDD6F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32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E552-15E2-4799-9352-14E6EFEC4A49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138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40DF-02F1-43B3-A36E-F75F576E35E3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428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938A-F51A-482B-BEB2-EFA82FC7AEB3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874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A573E-858F-4BEC-B42D-07D3509FA7BF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469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A8792-4CD5-41C4-BA25-FE7475566B74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222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73B25-2A1B-4F3C-9EBB-96AA635D2274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910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641C8-7DAF-4EC3-9A9F-59B406747B49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51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BFE11-0B5D-498A-AEE6-1F9BA83735A1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432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A2E67-5C6E-420E-BE61-3EEDD68CDBED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0644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08A44-B3DF-4891-9119-2E5737C5E218}" type="datetime1">
              <a:rPr lang="ko-KR" altLang="en-US" smtClean="0"/>
              <a:t>2016-05-23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315C0-5927-4625-9638-0CFD8551F3C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565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2699792" y="1988840"/>
            <a:ext cx="4480897" cy="250425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1</a:t>
            </a:fld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2771800" y="4365104"/>
            <a:ext cx="43204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2016.05.20</a:t>
            </a:r>
            <a:endParaRPr lang="ko-KR" altLang="en-US" sz="1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0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내용 개체 틀 11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 r="49915" b="53693"/>
          <a:stretch/>
        </p:blipFill>
        <p:spPr>
          <a:xfrm>
            <a:off x="179512" y="405323"/>
            <a:ext cx="2880320" cy="1609735"/>
          </a:xfrm>
        </p:spPr>
      </p:pic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타원 24"/>
          <p:cNvSpPr/>
          <p:nvPr/>
        </p:nvSpPr>
        <p:spPr>
          <a:xfrm>
            <a:off x="153702" y="2569236"/>
            <a:ext cx="389456" cy="38439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 sz="1000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3702" y="25692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</a:rPr>
              <a:t>01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758" y="2676631"/>
            <a:ext cx="35872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RARE BOOK Collection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전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시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25454" y="3140968"/>
            <a:ext cx="413893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예술정보센터에서 컬렉션 중인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아트북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전시가 진행되고 있습니다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.   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전시 중인 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rare book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들은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컬렉터들을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위해 소량만 출판하기 때문에 시중에서는 구하기 매우 힘든 책들로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책의 장정부터 내용까지 완성도가 높아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책 자체가 예술품이라고 할만한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고가의 예술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서적들입니다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. </a:t>
            </a:r>
            <a:r>
              <a:rPr lang="en-US" altLang="ko-KR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Taschen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en-US" altLang="ko-KR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Phaidon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Rizzoli 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등 세계적인 출판사와 사진가의 작품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앤디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200" b="1" dirty="0" err="1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워홀</a:t>
            </a: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 작품 등이 전시되고 있습니다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.  </a:t>
            </a: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우리 대학 구성원들의 관람을 권해드립니다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  <a:latin typeface="+mn-ea"/>
              </a:rPr>
              <a:t>.    </a:t>
            </a:r>
            <a:endParaRPr lang="en-US" altLang="ko-KR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604219" y="1941202"/>
            <a:ext cx="41389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sz="1200" dirty="0" smtClean="0">
              <a:latin typeface="+mn-ea"/>
            </a:endParaRPr>
          </a:p>
          <a:p>
            <a:endParaRPr lang="en-US" altLang="ko-KR" sz="1200" dirty="0">
              <a:latin typeface="+mn-ea"/>
            </a:endParaRP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+mn-ea"/>
              </a:rPr>
              <a:t> </a:t>
            </a:r>
            <a:r>
              <a:rPr lang="en-US" altLang="ko-KR" sz="1200" dirty="0" smtClean="0">
                <a:latin typeface="+mn-ea"/>
              </a:rPr>
              <a:t> 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1026" name="Picture 2" descr="D:\로컬 디스크 (d)\예술자료팀\도서관사진\전시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861" y="2776915"/>
            <a:ext cx="1375555" cy="24454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로컬 디스크 (d)\예술자료팀\도서관사진\전시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6525" y="-16230600"/>
            <a:ext cx="16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D:\로컬 디스크 (d)\예술자료팀\도서관사진\전시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1635" y="-16246043"/>
            <a:ext cx="8100000" cy="14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D:\로컬 디스크 (d)\예술자료팀\도서관사진\전시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283" y="2662894"/>
            <a:ext cx="1503830" cy="26734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로컬 디스크 (d)\예술자료팀\도서관사진\wjstl9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971" y="1052736"/>
            <a:ext cx="2560284" cy="14401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로컬 디스크 (d)\예술자료팀\도서관사진\전시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431446"/>
            <a:ext cx="1994559" cy="11219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로컬 디스크 (d)\예술자료팀\도서관사진\흉샹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86525" y="-16230600"/>
            <a:ext cx="6075000" cy="10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6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56136" y="6669360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23528" y="1628800"/>
            <a:ext cx="3600400" cy="48013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우정 없는 삶에서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여전히 우정을 말하는 것은 공허해 보인다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쉽게 ‘우정’이라고 부르는 것들은 학연과 지연으로 얽혀진 맹목적인 가족주의이거나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서로의 이해관계가 만나는 교환가치의 세계일 가능성이 높다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좀 더 싸늘하게 말한다면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인간들 사이의 무한경쟁의 체제를 도입한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신자유주의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세계에서 진정한 우정은 불가능하다고 단언할 수도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블량쇼가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‘친구도 없는 모르는 자에 대한 우정’을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언급하고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‘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관계 없는 관계 또는 어떤 기준으로도 가늠할 수 없는 관계’를 말한 것은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“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타인의 부재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항상 미리 사라질 위험이 있는 기이한 타인의 현전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을 통해 우정은 이루어지며 매 순간 사라진다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.”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는 사유 때문일 것이다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우정은 ‘나의 비움’을 통해 혹은 ‘이름’과 ‘하나됨’의 억압에서 벗어나는 그 순간에만 가능할지도 모른다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827584" y="6835246"/>
            <a:ext cx="3800552" cy="4571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1200" b="1" i="1" dirty="0"/>
          </a:p>
        </p:txBody>
      </p:sp>
      <p:sp>
        <p:nvSpPr>
          <p:cNvPr id="33" name="직사각형 32"/>
          <p:cNvSpPr/>
          <p:nvPr/>
        </p:nvSpPr>
        <p:spPr>
          <a:xfrm>
            <a:off x="4283969" y="457200"/>
            <a:ext cx="4608512" cy="6155262"/>
          </a:xfrm>
          <a:prstGeom prst="rect">
            <a:avLst/>
          </a:prstGeom>
          <a:solidFill>
            <a:schemeClr val="bg1">
              <a:lumMod val="85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시인이며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사회학자인 심보선의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그을린 예술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』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은 “내가 사랑하는 예술과 내가 살아가는 삶이 어떻게 만나는지”를 탐구한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삶과 예술의 분열에 대한 싸움의 기록이다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흥미로운 것은 ‘예술과 우정’의 문제를 다룬 두 편의 글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이 시대에 예술과 우정은 먼 거리에 있는 것처럼 보인다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예술계에도 성공과 경쟁에의 욕망을 부추기는 시장의 논리가 있으며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예술은 본질적으로 혼자만의 비범한 작업인 것처럼 여겨진다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 “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취향을 통한 자아 표현은 소비에 의존하는 자아과시로 전락했고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공동체와의 대화는 폐쇄적 취향공동체의 자기 확신으로 전락했다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.”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그런데 어떻게 우리는 ‘속물’이나 ‘동물’이 되지 않고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문학적인 우정을 나눌 수 있을까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심보선이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텅빈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우정’이라고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명명한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우정의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가능성은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함께 살고 함께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존재하고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함께 지각하는 것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자체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가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좋고 즐겁기 때문에 맺는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타인과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의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관계이다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.”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예술이 시장과의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전략적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협약과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비범함에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대한 집착을 버리고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삶의 평범함과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궁색을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수용하면서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거부하는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증언하면서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저항하는 실천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”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될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때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예술은 우정과 만난다</a:t>
            </a: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3</a:t>
            </a:fld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계속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92" y="3502985"/>
            <a:ext cx="1839559" cy="276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129959" y="5619340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 smtClean="0">
                <a:solidFill>
                  <a:schemeClr val="bg1"/>
                </a:solidFill>
              </a:rPr>
              <a:t>심보선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bg1"/>
                </a:solidFill>
              </a:rPr>
              <a:t>민음사</a:t>
            </a:r>
            <a:r>
              <a:rPr lang="en-US" altLang="ko-KR" sz="1200" b="1" dirty="0" smtClean="0">
                <a:solidFill>
                  <a:schemeClr val="bg1"/>
                </a:solidFill>
              </a:rPr>
              <a:t>, 2013</a:t>
            </a:r>
            <a:endParaRPr lang="ko-KR" alt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320" y="405401"/>
            <a:ext cx="3467592" cy="95410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solidFill>
                  <a:schemeClr val="bg1">
                    <a:lumMod val="95000"/>
                  </a:schemeClr>
                </a:solidFill>
              </a:rPr>
              <a:t>교수서평 </a:t>
            </a:r>
            <a:r>
              <a:rPr lang="en-US" altLang="ko-KR" sz="1400" b="1" dirty="0">
                <a:solidFill>
                  <a:schemeClr val="bg1">
                    <a:lumMod val="95000"/>
                  </a:schemeClr>
                </a:solidFill>
              </a:rPr>
              <a:t>2015.11 </a:t>
            </a:r>
            <a:r>
              <a:rPr lang="ko-KR" altLang="en-US" sz="1400" b="1" dirty="0">
                <a:solidFill>
                  <a:schemeClr val="bg1">
                    <a:lumMod val="95000"/>
                  </a:schemeClr>
                </a:solidFill>
              </a:rPr>
              <a:t>이광호 </a:t>
            </a:r>
            <a:endParaRPr lang="en-US" altLang="ko-KR" sz="14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altLang="ko-KR" sz="1400" b="1" dirty="0">
              <a:solidFill>
                <a:srgbClr val="FFC000"/>
              </a:solidFill>
            </a:endParaRPr>
          </a:p>
          <a:p>
            <a:r>
              <a:rPr lang="ko-KR" altLang="en-US" sz="1400" dirty="0">
                <a:solidFill>
                  <a:srgbClr val="FFC000"/>
                </a:solidFill>
              </a:rPr>
              <a:t>우정</a:t>
            </a:r>
            <a:r>
              <a:rPr lang="en-US" altLang="ko-KR" sz="1400" dirty="0">
                <a:solidFill>
                  <a:srgbClr val="FFC000"/>
                </a:solidFill>
              </a:rPr>
              <a:t>, </a:t>
            </a:r>
            <a:r>
              <a:rPr lang="ko-KR" altLang="en-US" sz="1400" dirty="0">
                <a:solidFill>
                  <a:srgbClr val="FFC000"/>
                </a:solidFill>
              </a:rPr>
              <a:t>당신의 입으로 말하게 하는 것</a:t>
            </a:r>
            <a:endParaRPr lang="en-US" altLang="ko-KR" sz="1400" dirty="0">
              <a:solidFill>
                <a:srgbClr val="FFC000"/>
              </a:solidFill>
            </a:endParaRPr>
          </a:p>
          <a:p>
            <a:r>
              <a:rPr lang="en-US" altLang="ko-KR" sz="1400" dirty="0">
                <a:solidFill>
                  <a:srgbClr val="FFC000"/>
                </a:solidFill>
              </a:rPr>
              <a:t>-</a:t>
            </a:r>
            <a:r>
              <a:rPr lang="ko-KR" altLang="en-US" sz="1400" dirty="0">
                <a:solidFill>
                  <a:srgbClr val="FFC000"/>
                </a:solidFill>
              </a:rPr>
              <a:t>심보선 </a:t>
            </a:r>
            <a:r>
              <a:rPr lang="en-US" altLang="ko-KR" sz="1400" dirty="0">
                <a:solidFill>
                  <a:srgbClr val="FFC000"/>
                </a:solidFill>
              </a:rPr>
              <a:t>&lt;</a:t>
            </a:r>
            <a:r>
              <a:rPr lang="ko-KR" altLang="en-US" sz="1400" dirty="0">
                <a:solidFill>
                  <a:srgbClr val="FFC000"/>
                </a:solidFill>
              </a:rPr>
              <a:t>그을린 예술</a:t>
            </a:r>
            <a:r>
              <a:rPr lang="en-US" altLang="ko-KR" sz="1400" dirty="0">
                <a:solidFill>
                  <a:srgbClr val="FFC000"/>
                </a:solidFill>
              </a:rPr>
              <a:t>&gt; </a:t>
            </a:r>
            <a:r>
              <a:rPr lang="ko-KR" altLang="en-US" sz="1400" dirty="0">
                <a:solidFill>
                  <a:srgbClr val="FFC000"/>
                </a:solidFill>
              </a:rPr>
              <a:t> </a:t>
            </a:r>
            <a:endParaRPr lang="ko-KR" alt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035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427179"/>
            <a:ext cx="338585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‘6.9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작가 선언’의 경험을 통해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그는 “인맥과 학연과 명성의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실제성들을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무화시키는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한국 사회의 비참과 폐허 앞에서 우리 모두는 ‘아무것도 아닌 자’로서 동등하게 서로를 마주 본다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.”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는 문학적 우정의 사건을 말한다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아직도 이런 우정이 불가능해 보인다면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이런 문장들을 선물하자</a:t>
            </a:r>
            <a:r>
              <a:rPr lang="en-US" altLang="ko-KR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어떤 변수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배경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원인들의 재현이 아니라 만남 그 자체의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무목적적인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신비로운 현현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첫 번째이자 마지막 매듭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맨 얼굴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뜻밖의 목소리”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당신이 텅 빈 공기와 다름없다는 사실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./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나는 고백하지 않을 것입니다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./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대신 당신의 입으로 말하게 할 것입니다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./ 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중략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당신과 내가 원하기만 한다면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동시에 함께 웃을 수 있는 것처럼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.”  (〈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텅 빈 우정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&gt;)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(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문예학부 이광호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.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문학평론가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)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27984" y="836712"/>
            <a:ext cx="3385850" cy="33361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27984" y="385860"/>
            <a:ext cx="4392488" cy="90170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/>
              <a:t>교수서평 </a:t>
            </a:r>
            <a:r>
              <a:rPr lang="en-US" altLang="ko-KR" sz="1200" b="1" dirty="0" smtClean="0"/>
              <a:t>2015.11.13 </a:t>
            </a:r>
            <a:r>
              <a:rPr lang="ko-KR" altLang="en-US" sz="1200" b="1" dirty="0" smtClean="0"/>
              <a:t>이승건 </a:t>
            </a:r>
            <a:endParaRPr lang="en-US" altLang="ko-KR" sz="1200" b="1" dirty="0" smtClean="0"/>
          </a:p>
          <a:p>
            <a:endParaRPr lang="en-US" altLang="ko-KR" sz="1200" b="1" dirty="0"/>
          </a:p>
          <a:p>
            <a:r>
              <a:rPr lang="ko-KR" altLang="en-US" sz="1200" b="1" dirty="0" smtClean="0"/>
              <a:t>예술을 </a:t>
            </a:r>
            <a:r>
              <a:rPr lang="ko-KR" altLang="en-US" sz="1200" b="1" dirty="0"/>
              <a:t>사랑한 철학자의 </a:t>
            </a:r>
            <a:r>
              <a:rPr lang="ko-KR" altLang="en-US" sz="1200" b="1" dirty="0" err="1"/>
              <a:t>한국미</a:t>
            </a:r>
            <a:r>
              <a:rPr lang="ko-KR" altLang="en-US" sz="1200" b="1" dirty="0"/>
              <a:t> 흠모</a:t>
            </a:r>
            <a:r>
              <a:rPr lang="en-US" altLang="ko-KR" sz="1200" b="1" dirty="0"/>
              <a:t>(</a:t>
            </a:r>
            <a:r>
              <a:rPr lang="ko-KR" altLang="en-US" sz="1200" b="1" dirty="0"/>
              <a:t>欽慕</a:t>
            </a:r>
            <a:r>
              <a:rPr lang="en-US" altLang="ko-KR" sz="1200" b="1" dirty="0"/>
              <a:t>), 『</a:t>
            </a:r>
            <a:r>
              <a:rPr lang="ko-KR" altLang="en-US" sz="1200" b="1" dirty="0" err="1"/>
              <a:t>韓國美의</a:t>
            </a:r>
            <a:r>
              <a:rPr lang="ko-KR" altLang="en-US" sz="1200" b="1" dirty="0"/>
              <a:t> 照明</a:t>
            </a:r>
            <a:r>
              <a:rPr lang="en-US" altLang="ko-KR" sz="1200" b="1" dirty="0"/>
              <a:t>』</a:t>
            </a:r>
            <a:br>
              <a:rPr lang="en-US" altLang="ko-KR" sz="1200" b="1" dirty="0"/>
            </a:br>
            <a:r>
              <a:rPr lang="en-US" altLang="ko-KR" sz="1200" b="1" dirty="0" smtClean="0"/>
              <a:t>701-</a:t>
            </a:r>
            <a:r>
              <a:rPr lang="ko-KR" altLang="en-US" sz="1200" b="1" dirty="0"/>
              <a:t>조</a:t>
            </a:r>
            <a:r>
              <a:rPr lang="en-US" altLang="ko-KR" sz="1200" b="1" dirty="0"/>
              <a:t>66</a:t>
            </a:r>
            <a:r>
              <a:rPr lang="ko-KR" altLang="en-US" sz="1200" b="1" dirty="0" err="1" smtClean="0"/>
              <a:t>ㅎ</a:t>
            </a:r>
            <a:endParaRPr lang="en-US" altLang="ko-KR" sz="1200" b="1" dirty="0" smtClean="0"/>
          </a:p>
        </p:txBody>
      </p:sp>
      <p:sp>
        <p:nvSpPr>
          <p:cNvPr id="9" name="직사각형 8"/>
          <p:cNvSpPr/>
          <p:nvPr/>
        </p:nvSpPr>
        <p:spPr>
          <a:xfrm>
            <a:off x="4414597" y="4869160"/>
            <a:ext cx="4572000" cy="11646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한국의 미는 과연 있을까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그리고 있다면 어떤 모습일까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이와 같은 궁금증에 대해 이 한 권의 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조요한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『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조명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열화당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1999)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은 교양적으로도 그리고 학술적으로도 그 갈증을 해소시켜 줄 샘물임을 믿어 의심치 않는다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71091"/>
            <a:ext cx="2291308" cy="326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133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427179"/>
            <a:ext cx="3755624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왜냐하면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 책은 저자 스스로가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본질적인 특성은 무엇인가’라는 근원적인 물음을 출발점으로 삼아 그것에 해답을 고구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考究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하고 있기 때문이거니와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또한 이 분야의 선학들이 연구한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축적물들을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총정리하며 ‘우리 민족의 미의식’ 및 ‘한국예술의 정신’을 차근차근 제시하면서 이를 통해 한국예술에 투영된 한국적인 미의 과거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현재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미래를 빠짐없이 점검하며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진실’에 관해 폭 넓게 접근하고 있기 때문이다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 책의 저자 조요한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怡耕 趙要翰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1926~2002)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선생님은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우리 대학과도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관련을 맺고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우리대학은 일찍이 ‘특수연구’를 통해 예술대학 특성에 부합하는 교육과정 개발 및 연구를 위한 프로젝트를 진행했던 바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우리는 특수연구 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집인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시간 공간 창조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특수연구의 길잡이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』(1983,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서울예전출판부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의 수록 글 중 「예술이란 무엇인가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」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(pp.37~44)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라는 지면에서 선생과 대면할 수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355976" y="467646"/>
            <a:ext cx="4018248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글에서 선생은 자신의 소속을 ‘전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숭전대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교수’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적고 있는데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이는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기독교 교수협의회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회장을 맡고 있던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1980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년에 군부독재를 자성케 하는 「지식인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103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인 선언」에 서명했다는 이유로 당시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숭전대학교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현 숭실대학교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에서 해직 당하신데 기인한다</a:t>
            </a:r>
            <a:r>
              <a:rPr lang="en-US" altLang="ko-KR" sz="1200" dirty="0"/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필자는 선생께서 복직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(1984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하신 이후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이전부터 출강을 하셨던 홍익대학교에서 대학원생 신분으로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1986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학기 ‘미학사연습’ 강좌로 처음 뵈었었다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날카로운 눈매에 어진 미소를 띠며 플라톤의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국가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와 아리스토텔레스의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시학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원전 번호를 정확히 제시하며 미학관련 강의를 하신 모습이 필자가 기억하는 선생님의 첫 인상이었다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이후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필자는 미학과 석사과정 재학시절 동안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강좌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정식수강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강좌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청강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강좌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및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학기 미학과 박사과정 입학 후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강좌의 수강을 포함하여 모두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강좌 이상의 미학관련 수업을 선생님으로부터 배운 인연이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또한 미술사학연구회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대우재단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회원으로 그리고 학회 간사로서 선생님의 미술사 관련 논문 발표를 근거리에서 지켜본 제자이기도 하다</a:t>
            </a:r>
            <a:r>
              <a:rPr lang="en-US" altLang="ko-KR" sz="1200" dirty="0" smtClean="0"/>
              <a:t>.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49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427179"/>
            <a:ext cx="3827632" cy="53553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원래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선생은 고전 그리스 철학의 연구자로서 생전에 아테네 명예시민증을 발급받으실 만큼 이 분야에 권위자이시다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다른 한편으로 선생께서는 김환기 화백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당시 홍익대학교 미술대학 학장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과의 만남에서 시작된 철학전공자로서의 예술에 대한 이론적 관심을 통해 일찍부터 홍익대학교 미술대학에 출강하여 미학 및 예술론을 강의하며 그 내용을 묶은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예술철학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』(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경문사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1973)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을 출간하는 등 철학적 관점에서 조망하는 미학 및 예술학 분야의 연구업적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동아일보사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주최 ‘현대 한국의 명저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(1945~1984)'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선정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을 남기기도 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선생의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예술철학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저서가 감히 이 땅에 미학 및 예술학을 정초시킨 책이라고 한다면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『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韓國美의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照明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열화당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1999)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책은 이런 예술철학을 한국예술작품에 적용시켜 구명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究明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하려한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구체적인 작품론이라고 말해도 무리가 없을 것이다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27984" y="457200"/>
            <a:ext cx="3888432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우리의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논점에 올라와 있는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조명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1968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년에 발표한 「한국 조형미의 성격」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예술철학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』(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경문사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1973, pp.172~194)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및 이 책의 개정판인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『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예술철학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미술문화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2003, pp.201~238)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수록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으로부터 그 후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동안 쓴 한국예술과 관련한 크고 작은 글들을 모아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1999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년에 엮어 만든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예술을 사랑한 한 철학자의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흠모에 관한 고백서이다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필자는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 책이 출판되기 전인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1992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부터 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93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사이 선생님의 강의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비교미학특론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한국미학시론’ 등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를 통해 이 책의 구상과 그 대강의 내용에 대해 직접 들을 수 있었다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특히 관련 수업에서 “우리 땅에서 미학을 전공하고 있는 소장학자들은 앞으로 더 많은 우리예술에 관한 미학적 업적을 남겨야만 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!”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는 선배학자로서의 충고와 함께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대학교수로서의 약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동안 선생 자신 역시 “서양미학을 강의하면서 주로 서양 예술작품의 예를 들어 왔다”고 고백하며 “우리의 것을 배워야 하겠다는 자각”의 토로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(『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조명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』,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책머리에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를 들을 수 있었다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1138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427179"/>
            <a:ext cx="389964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선생께서는 이 책에서 좀 더 큰 그림을 그리시고 있는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듯하다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즉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“우리에게 부관된 과제는 이처럼 훌륭한 우리의 전통예술을 동양예술의 이해가 부족한 세계인에게 정당하게 설명하는 일이다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한국예술의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비균제성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’과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자연순응성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’을 비교예술학의 통로를 통해 설명하는 길이 우리에게 요청된다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.”(『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조명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』,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책머리에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고 밝히고 있기 때문이다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선생의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이와 같은 미학자로서의 포부가 읽혀서 이었을까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?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선생의 이 책은 우리나라가 ‘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2005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년 프랑크푸르트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도서전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주빈국으로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초청된 것에 대비하여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 문화의 우수성과 독창성을 해외의 일반 독자에게 쉽게 전달할 수 있는 도서들을 선정하여 외국어로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번역ㆍ출판을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통해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우리의 문화를 폭넓게 홍보하려는 사업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한국의 책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100’)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에 선정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독일어 번역서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되어 해당 전시회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(2005. 10. 19~23)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동안 자신의 몫을 톡톡히 해 내기도 하였다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27984" y="427179"/>
            <a:ext cx="4320480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뭐니 뭐니 해도 이 책은 장점은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선생보다 앞 시대의 연구자들이 거의 한국의 전통미술을 중심으로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한국미론을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전개한 것과는 다르게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서구의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후마니타스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정신’이라는 폭넓은 교양을 바탕으로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논의의 연구영역을 미술 분야뿐만이 아니라 음악 무용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시가 조원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등 다방면에 걸쳐 폭을 넓힌 점이며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불교ㆍ유교ㆍ도교ㆍ무속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등 다양한 사상적 종교적 이념과의 연관 속에서 우리 전통예술의 정신성을 논한 점에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특히 우리는 이 책에서 선생이 제시하고 있는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이원적 구조’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비교연구의 시각’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예술해석의 시도’라는 세 가지 관점에 집중할 필요가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특히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이원적 구조’와 관련해서는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필자가 생각건대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선생의 선학들로서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한국미에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관해 언급한 학자들은 거의 모두가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원리를 일원적인 관점에서 규명하여 했다고 보인다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예를 들어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한국미를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비애의 미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멋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자연주의 등과 같은 어느 하나의 개념으로 설명하고자 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이에 반해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선생께서는 한국예술의 성격을 기본적으로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비균제성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’과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자연순응성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’이라는 두 개의 축으로 규정하고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양자의 원리가 역사적으로 공존하면서 서로 보완해 가는 것으로 보았다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그것도 선배 학자들의 논의를 자신의 주장으로 각색하여 역사성과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공존성을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부여하며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특성을 입체적으로 조명하려 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1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직선 연결선 13"/>
          <p:cNvCxnSpPr/>
          <p:nvPr/>
        </p:nvCxnSpPr>
        <p:spPr>
          <a:xfrm>
            <a:off x="0" y="260648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연결선 17"/>
          <p:cNvCxnSpPr/>
          <p:nvPr/>
        </p:nvCxnSpPr>
        <p:spPr>
          <a:xfrm>
            <a:off x="3856" y="6612462"/>
            <a:ext cx="914400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312320" y="427179"/>
            <a:ext cx="3899640" cy="56323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실제로 우리 예술의 기본적인 특성으로서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비균제성은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우리나라 최초의 미학자 고유섭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又玄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高裕燮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1905~1944)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선생이 제시한 미학적 개념이다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또한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자연순응성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역시 미술사학자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김원룡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三佛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金元龍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1922~1993)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선생이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역사적 연구에서 사용한 한국적 자연주의라는 방법적 용어를 수정 보완한 개념이다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ko-KR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그러나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저자인 선생의 설명에 따르면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비균제성은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북방 유목민의 삶 속에서 형성된 무교적 영향에서 유래하는 것으로서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신나면 규칙을 무시하면서 도취하는 기질과 연관된다고 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예를 들어 전통음악인 가야금 산조에서 볼 수 있듯이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진양조와 중모리 같은 느린 장단에서 시작해 자진모리와 휘모리 같은 빠른 가락에 진입하면 신들린 경지에 도달하게 되는데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바로 이러한 예인들의 감성에서 우리 예술의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비균제성은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꽃피우고 있다고 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그리고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다른 한 축인 자연순응성은 남방의 농경문화에서 유래하는 것으로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지모신을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섬기면서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315C0-5927-4625-9638-0CFD8551F3CC}" type="slidenum">
              <a:rPr lang="ko-KR" altLang="en-US" smtClean="0"/>
              <a:t>8</a:t>
            </a:fld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4427984" y="457200"/>
            <a:ext cx="3888432" cy="59093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형성된 자연신의 숭배에 따라 항상 자연을 주격으로 생각하는 가치관의 발로라고 해석한다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결국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선생께서는 이러한 토대에서 ‘신바람’과 ‘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질박미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’라고 하는 한국예술의 양대 특성이 형성되었다고 주장하며 우리 예술의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다이나믹한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성격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교차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습합되는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이원성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을 간파하고 있다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 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endParaRPr lang="en-US" altLang="ko-KR" sz="1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지면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관계상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『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한국미의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조명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』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과 마주하는 독자에게 두 가지 숙제를 남겨야겠다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첫째는 이 책에서 발견되는 선생의 세 가지 학문적 혜안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慧眼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중 나머지 두 개인 ‘비교연구의 시각’과 ‘예술해석의 시도’에 대한 것이며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둘째는 이 책에서 제시하고 있는 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70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점 이상의 우리 예술작품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도판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으로부터 우리의 얼이 서린 한국적인 뮤즈를 여러분 스스로가 만나는 일이다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특히 예비예술가로서 우리 전통의 예술혼을 오늘에 되살려 세계가 함께 하는 명품 </a:t>
            </a:r>
            <a:r>
              <a:rPr lang="ko-KR" altLang="en-US" sz="12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콘텐츠를</a:t>
            </a:r>
            <a:r>
              <a:rPr lang="ko-KR" altLang="en-US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산출해야 하는 명제와 늘 부딪치고 있는 여러분들에게 두 번째 숙제의 수행은 아주 값진 경험이 될 테니까</a:t>
            </a:r>
            <a: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!</a:t>
            </a:r>
            <a:br>
              <a:rPr lang="en-US" altLang="ko-KR" sz="1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en-US" altLang="ko-KR" sz="12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ko-KR" altLang="en-US" sz="1200" b="1" dirty="0" smtClean="0">
                <a:solidFill>
                  <a:schemeClr val="bg1">
                    <a:lumMod val="50000"/>
                  </a:schemeClr>
                </a:solidFill>
              </a:rPr>
              <a:t>이 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승 건 </a:t>
            </a:r>
            <a:r>
              <a:rPr lang="en-US" altLang="ko-KR" sz="1200" b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ko-KR" altLang="en-US" sz="1200" b="1" dirty="0">
                <a:solidFill>
                  <a:schemeClr val="bg1">
                    <a:lumMod val="50000"/>
                  </a:schemeClr>
                </a:solidFill>
              </a:rPr>
              <a:t>예술창작기초학부 </a:t>
            </a:r>
            <a:r>
              <a:rPr lang="ko-KR" altLang="en-US" sz="1200" b="1" dirty="0" err="1">
                <a:solidFill>
                  <a:schemeClr val="bg1">
                    <a:lumMod val="50000"/>
                  </a:schemeClr>
                </a:solidFill>
              </a:rPr>
              <a:t>교수ㆍ미학전공</a:t>
            </a:r>
            <a:r>
              <a:rPr lang="en-US" altLang="ko-KR" sz="1200" b="1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ko-KR" altLang="en-US" sz="12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728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1818</TotalTime>
  <Words>1539</Words>
  <Application>Microsoft Office PowerPoint</Application>
  <PresentationFormat>화면 슬라이드 쇼(4:3)</PresentationFormat>
  <Paragraphs>109</Paragraphs>
  <Slides>8</Slides>
  <Notes>8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임신애</dc:creator>
  <cp:lastModifiedBy>임신애</cp:lastModifiedBy>
  <cp:revision>66</cp:revision>
  <dcterms:created xsi:type="dcterms:W3CDTF">2014-06-09T00:57:09Z</dcterms:created>
  <dcterms:modified xsi:type="dcterms:W3CDTF">2016-05-23T02:55:28Z</dcterms:modified>
</cp:coreProperties>
</file>